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9" r:id="rId3"/>
    <p:sldId id="270" r:id="rId4"/>
    <p:sldId id="260" r:id="rId5"/>
    <p:sldId id="285" r:id="rId6"/>
    <p:sldId id="261" r:id="rId7"/>
    <p:sldId id="281" r:id="rId8"/>
    <p:sldId id="262" r:id="rId9"/>
    <p:sldId id="263" r:id="rId10"/>
    <p:sldId id="264" r:id="rId11"/>
    <p:sldId id="267" r:id="rId12"/>
    <p:sldId id="280" r:id="rId13"/>
    <p:sldId id="283" r:id="rId14"/>
    <p:sldId id="286" r:id="rId15"/>
    <p:sldId id="268" r:id="rId16"/>
    <p:sldId id="271" r:id="rId17"/>
    <p:sldId id="272" r:id="rId18"/>
    <p:sldId id="273" r:id="rId19"/>
    <p:sldId id="279" r:id="rId20"/>
    <p:sldId id="274" r:id="rId21"/>
    <p:sldId id="275" r:id="rId22"/>
    <p:sldId id="278" r:id="rId23"/>
    <p:sldId id="287" r:id="rId24"/>
    <p:sldId id="277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6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8247928-3447-49C2-80F2-E0258D1D065E}" type="datetimeFigureOut">
              <a:rPr lang="tr-TR" smtClean="0"/>
              <a:pPr/>
              <a:t>20.05.2020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1881740-7B11-4770-AD94-04CDB0EAB37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1928802"/>
            <a:ext cx="8229600" cy="2286016"/>
          </a:xfrm>
        </p:spPr>
        <p:txBody>
          <a:bodyPr>
            <a:noAutofit/>
          </a:bodyPr>
          <a:lstStyle/>
          <a:p>
            <a:pPr algn="ctr"/>
            <a:r>
              <a:rPr lang="tr-TR" sz="6600" b="1" dirty="0" smtClean="0">
                <a:solidFill>
                  <a:srgbClr val="FFC000"/>
                </a:solidFill>
              </a:rPr>
              <a:t>SAVAŞTEPE TIBBIYELİ HİKMET MESLEKİ VE TEKNİK ANADOLU LİSESİ</a:t>
            </a:r>
            <a:endParaRPr lang="tr-TR" sz="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 smtClean="0"/>
              <a:t/>
            </a:r>
            <a:br>
              <a:rPr lang="tr-TR" b="1" u="sng" dirty="0" smtClean="0"/>
            </a:br>
            <a:r>
              <a:rPr lang="tr-TR" b="1" u="sng" dirty="0" smtClean="0">
                <a:solidFill>
                  <a:srgbClr val="FFFF00"/>
                </a:solidFill>
              </a:rPr>
              <a:t>LİSANS VE ÖNLİSANS OLANAKLARI NELERDİR?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4572000"/>
          </a:xfrm>
        </p:spPr>
        <p:txBody>
          <a:bodyPr/>
          <a:lstStyle/>
          <a:p>
            <a:r>
              <a:rPr lang="tr-TR" sz="4400" dirty="0" smtClean="0"/>
              <a:t> </a:t>
            </a:r>
            <a:r>
              <a:rPr lang="tr-TR" sz="3200" dirty="0" smtClean="0">
                <a:latin typeface="Arial Black" pitchFamily="34" charset="0"/>
              </a:rPr>
              <a:t>Öğrencilerimizin 2yıllık </a:t>
            </a:r>
            <a:r>
              <a:rPr lang="tr-TR" sz="3200" dirty="0" err="1" smtClean="0">
                <a:latin typeface="Arial Black" pitchFamily="34" charset="0"/>
              </a:rPr>
              <a:t>önlisans</a:t>
            </a:r>
            <a:r>
              <a:rPr lang="tr-TR" sz="3200" dirty="0" smtClean="0">
                <a:latin typeface="Arial Black" pitchFamily="34" charset="0"/>
              </a:rPr>
              <a:t> bölümlerine </a:t>
            </a:r>
            <a:r>
              <a:rPr lang="tr-TR" sz="3200" b="1" u="sng" dirty="0" smtClean="0">
                <a:solidFill>
                  <a:schemeClr val="tx2">
                    <a:lumMod val="10000"/>
                  </a:schemeClr>
                </a:solidFill>
                <a:latin typeface="Arial Black" pitchFamily="34" charset="0"/>
              </a:rPr>
              <a:t>ek puan </a:t>
            </a:r>
            <a:r>
              <a:rPr lang="tr-TR" sz="3200" dirty="0" smtClean="0">
                <a:latin typeface="Arial Black" pitchFamily="34" charset="0"/>
              </a:rPr>
              <a:t>uygulaması mevcuttur.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r>
              <a:rPr lang="tr-TR" sz="2400" b="1" dirty="0" smtClean="0"/>
              <a:t>EK PUANLARI İLE YERLEŞEBİLECEKLERİ 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b="1" dirty="0" smtClean="0"/>
              <a:t>ÖN LİSANS PROGRAMLARI /</a:t>
            </a:r>
            <a:r>
              <a:rPr lang="tr-TR" sz="2400" b="1" dirty="0" smtClean="0">
                <a:solidFill>
                  <a:srgbClr val="FFFF00"/>
                </a:solidFill>
              </a:rPr>
              <a:t>15-30puan arası ek puan</a:t>
            </a:r>
            <a:endParaRPr lang="tr-TR" sz="2400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5072098"/>
          </a:xfrm>
        </p:spPr>
        <p:txBody>
          <a:bodyPr>
            <a:noAutofit/>
          </a:bodyPr>
          <a:lstStyle/>
          <a:p>
            <a:pPr lvl="0"/>
            <a:r>
              <a:rPr lang="tr-TR" sz="1300" dirty="0" err="1" smtClean="0"/>
              <a:t>Acill</a:t>
            </a:r>
            <a:r>
              <a:rPr lang="tr-TR" sz="1300" dirty="0" smtClean="0"/>
              <a:t> Durum ve Afet Yönetimi </a:t>
            </a:r>
          </a:p>
          <a:p>
            <a:pPr lvl="0"/>
            <a:r>
              <a:rPr lang="tr-TR" sz="1300" dirty="0" smtClean="0"/>
              <a:t>Ağız ve Diş Sağlığı </a:t>
            </a:r>
          </a:p>
          <a:p>
            <a:pPr lvl="0"/>
            <a:r>
              <a:rPr lang="tr-TR" sz="1300" dirty="0" smtClean="0"/>
              <a:t>Ameliyathane Hizmetleri </a:t>
            </a:r>
          </a:p>
          <a:p>
            <a:pPr lvl="0"/>
            <a:r>
              <a:rPr lang="tr-TR" sz="1300" dirty="0" smtClean="0"/>
              <a:t>Anestezi </a:t>
            </a:r>
          </a:p>
          <a:p>
            <a:pPr lvl="0"/>
            <a:r>
              <a:rPr lang="tr-TR" sz="1300" dirty="0" smtClean="0"/>
              <a:t>Biyokimya </a:t>
            </a:r>
          </a:p>
          <a:p>
            <a:pPr lvl="0"/>
            <a:r>
              <a:rPr lang="tr-TR" sz="1300" dirty="0" smtClean="0"/>
              <a:t>Biyomedikal Cihaz Teknolojisi </a:t>
            </a:r>
          </a:p>
          <a:p>
            <a:pPr lvl="0"/>
            <a:r>
              <a:rPr lang="tr-TR" sz="1300" dirty="0" smtClean="0"/>
              <a:t>Çevre Koruma ve Kontrol </a:t>
            </a:r>
          </a:p>
          <a:p>
            <a:pPr lvl="0"/>
            <a:r>
              <a:rPr lang="tr-TR" sz="1300" dirty="0" smtClean="0"/>
              <a:t>Çevre Sağlığı </a:t>
            </a:r>
          </a:p>
          <a:p>
            <a:pPr lvl="0"/>
            <a:r>
              <a:rPr lang="tr-TR" sz="1300" dirty="0" smtClean="0"/>
              <a:t>Çocuk Gelişimi </a:t>
            </a:r>
          </a:p>
          <a:p>
            <a:pPr lvl="0"/>
            <a:r>
              <a:rPr lang="tr-TR" sz="1300" dirty="0" smtClean="0"/>
              <a:t>Nükleer Tıp Teknikleri </a:t>
            </a:r>
          </a:p>
          <a:p>
            <a:pPr lvl="0"/>
            <a:r>
              <a:rPr lang="tr-TR" sz="1300" dirty="0" err="1" smtClean="0"/>
              <a:t>Odyometri</a:t>
            </a:r>
            <a:r>
              <a:rPr lang="tr-TR" sz="1300" dirty="0" smtClean="0"/>
              <a:t> </a:t>
            </a:r>
          </a:p>
          <a:p>
            <a:pPr lvl="0"/>
            <a:r>
              <a:rPr lang="tr-TR" sz="1300" dirty="0" smtClean="0"/>
              <a:t>Otopsi Yardımcılığı </a:t>
            </a:r>
          </a:p>
          <a:p>
            <a:pPr lvl="0"/>
            <a:r>
              <a:rPr lang="tr-TR" sz="1300" dirty="0" smtClean="0"/>
              <a:t>Patoloji </a:t>
            </a:r>
            <a:r>
              <a:rPr lang="tr-TR" sz="1300" dirty="0" err="1" smtClean="0"/>
              <a:t>Laboratuvar</a:t>
            </a:r>
            <a:r>
              <a:rPr lang="tr-TR" sz="1300" dirty="0" smtClean="0"/>
              <a:t> Teknikleri </a:t>
            </a:r>
          </a:p>
          <a:p>
            <a:pPr lvl="0"/>
            <a:r>
              <a:rPr lang="tr-TR" sz="1300" dirty="0" err="1" smtClean="0"/>
              <a:t>Perfüzyon</a:t>
            </a:r>
            <a:r>
              <a:rPr lang="tr-TR" sz="1300" dirty="0" smtClean="0"/>
              <a:t> Teknikleri</a:t>
            </a:r>
          </a:p>
          <a:p>
            <a:pPr lvl="0"/>
            <a:r>
              <a:rPr lang="tr-TR" sz="1300" dirty="0" err="1" smtClean="0"/>
              <a:t>Podoloji</a:t>
            </a:r>
            <a:r>
              <a:rPr lang="tr-TR" sz="1300" dirty="0" smtClean="0"/>
              <a:t> </a:t>
            </a:r>
          </a:p>
          <a:p>
            <a:pPr lvl="0"/>
            <a:r>
              <a:rPr lang="tr-TR" sz="1300" dirty="0" smtClean="0"/>
              <a:t>Radyoterapi </a:t>
            </a:r>
          </a:p>
          <a:p>
            <a:pPr lvl="0"/>
            <a:r>
              <a:rPr lang="tr-TR" sz="1300" dirty="0" smtClean="0"/>
              <a:t>Sağlık Bilgi Sistemleri Teknikerliği </a:t>
            </a:r>
          </a:p>
          <a:p>
            <a:pPr lvl="0"/>
            <a:r>
              <a:rPr lang="tr-TR" sz="1300" dirty="0" smtClean="0"/>
              <a:t>Sağlık Kurumları İşletmeciliği  </a:t>
            </a:r>
          </a:p>
          <a:p>
            <a:pPr lvl="0"/>
            <a:r>
              <a:rPr lang="tr-TR" sz="1300" dirty="0" smtClean="0"/>
              <a:t>Sağlık Turizmi İşletmeciliği </a:t>
            </a:r>
          </a:p>
          <a:p>
            <a:pPr lvl="0"/>
            <a:r>
              <a:rPr lang="tr-TR" sz="1300" dirty="0" smtClean="0"/>
              <a:t>Tıbbi Dokümantasyon ve Sekreterlik </a:t>
            </a:r>
          </a:p>
          <a:p>
            <a:pPr lvl="0"/>
            <a:r>
              <a:rPr lang="tr-TR" sz="1300" dirty="0" smtClean="0"/>
              <a:t>Nükleer Teknoloji ve Radyasyon Güvenliği 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000659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20000"/>
              </a:lnSpc>
            </a:pPr>
            <a:r>
              <a:rPr lang="tr-TR" sz="3300" dirty="0" smtClean="0"/>
              <a:t>Çocuk Koruma ve Bakım Hizmetleri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Denizci Sağlığı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Diş Protez Teknolojisi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Diyaliz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Eczane Hizmetleri </a:t>
            </a:r>
          </a:p>
          <a:p>
            <a:pPr lvl="0">
              <a:lnSpc>
                <a:spcPct val="120000"/>
              </a:lnSpc>
            </a:pPr>
            <a:r>
              <a:rPr lang="tr-TR" sz="3300" dirty="0" err="1" smtClean="0"/>
              <a:t>Elektronörofizyoloji</a:t>
            </a:r>
            <a:r>
              <a:rPr lang="tr-TR" sz="33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Engelli Bakımı ve Rehabilitasyon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Evde Hasta Bakımı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Fizyoterapi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İlk ve Acil Yardım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Tıbbi Görüntüleme Teknikleri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Tıbbi </a:t>
            </a:r>
            <a:r>
              <a:rPr lang="tr-TR" sz="3300" dirty="0" err="1" smtClean="0"/>
              <a:t>Laboratuvar</a:t>
            </a:r>
            <a:r>
              <a:rPr lang="tr-TR" sz="3300" dirty="0" smtClean="0"/>
              <a:t> Teknikleri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Tıbbi Tanıtım ve Pazarlama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Yaşlı Bakımı</a:t>
            </a:r>
          </a:p>
          <a:p>
            <a:pPr lvl="0">
              <a:lnSpc>
                <a:spcPct val="120000"/>
              </a:lnSpc>
            </a:pPr>
            <a:r>
              <a:rPr lang="tr-TR" sz="3300" dirty="0" err="1" smtClean="0"/>
              <a:t>Optisyenlik</a:t>
            </a:r>
            <a:r>
              <a:rPr lang="tr-TR" sz="33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Ortopedik Protez ve </a:t>
            </a:r>
            <a:r>
              <a:rPr lang="tr-TR" sz="3300" dirty="0" err="1" smtClean="0"/>
              <a:t>Ortez</a:t>
            </a:r>
            <a:r>
              <a:rPr lang="tr-TR" sz="3300" dirty="0" smtClean="0"/>
              <a:t>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İnsan Kaynakları Yönetimi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İş Sağlığı ve Güvenliği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İş ve Uğraşı Terapisi </a:t>
            </a:r>
          </a:p>
          <a:p>
            <a:pPr lvl="0">
              <a:lnSpc>
                <a:spcPct val="120000"/>
              </a:lnSpc>
            </a:pPr>
            <a:r>
              <a:rPr lang="tr-TR" sz="3300" dirty="0" smtClean="0"/>
              <a:t>Laborant ve Veteriner Sağlık </a:t>
            </a:r>
          </a:p>
          <a:p>
            <a:pPr lvl="0">
              <a:lnSpc>
                <a:spcPct val="120000"/>
              </a:lnSpc>
            </a:pPr>
            <a:r>
              <a:rPr lang="tr-TR" sz="3300" dirty="0" err="1" smtClean="0"/>
              <a:t>Laboratuvar</a:t>
            </a:r>
            <a:r>
              <a:rPr lang="tr-TR" sz="3300" dirty="0" smtClean="0"/>
              <a:t> Teknolojisi </a:t>
            </a:r>
          </a:p>
          <a:p>
            <a:pPr>
              <a:lnSpc>
                <a:spcPct val="120000"/>
              </a:lnSpc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2018 yılından itibaren öğrencilerimizin üniversite sınavında ek puan alabilecekleri mesleklere </a:t>
            </a:r>
            <a:r>
              <a:rPr lang="tr-TR" sz="3600" b="1" u="sng" dirty="0" smtClean="0">
                <a:solidFill>
                  <a:srgbClr val="FFFF00"/>
                </a:solidFill>
              </a:rPr>
              <a:t>Çocuk Gelişimi </a:t>
            </a:r>
            <a:r>
              <a:rPr lang="tr-TR" sz="3600" b="1" u="sng" dirty="0" smtClean="0"/>
              <a:t>ve </a:t>
            </a:r>
            <a:r>
              <a:rPr lang="tr-TR" sz="3600" b="1" u="sng" dirty="0" smtClean="0">
                <a:solidFill>
                  <a:srgbClr val="FFFF00"/>
                </a:solidFill>
              </a:rPr>
              <a:t>Çocuk Bakım Koruma Hizmetleri </a:t>
            </a:r>
            <a:r>
              <a:rPr lang="tr-TR" sz="3600" b="1" dirty="0" smtClean="0"/>
              <a:t>de eklenmiştir.</a:t>
            </a:r>
            <a:endParaRPr lang="tr-TR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tr-TR" b="1" u="sng" dirty="0" smtClean="0"/>
              <a:t/>
            </a:r>
            <a:br>
              <a:rPr lang="tr-TR" b="1" u="sng" dirty="0" smtClean="0"/>
            </a:br>
            <a:r>
              <a:rPr lang="tr-TR" b="1" u="sng" dirty="0" smtClean="0">
                <a:solidFill>
                  <a:srgbClr val="FFFF00"/>
                </a:solidFill>
              </a:rPr>
              <a:t>ÇALIŞMA ALANLARI VE İŞ BULMA İMKANLARI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tr-TR" sz="2800" dirty="0" smtClean="0"/>
              <a:t>Resmi ve Özel hastanelerde</a:t>
            </a:r>
          </a:p>
          <a:p>
            <a:pPr lvl="0"/>
            <a:r>
              <a:rPr lang="tr-TR" sz="2800" dirty="0" smtClean="0"/>
              <a:t>Yataklı ve yataksız sağlık kuruluşlarında</a:t>
            </a:r>
          </a:p>
          <a:p>
            <a:pPr lvl="0"/>
            <a:r>
              <a:rPr lang="tr-TR" sz="2800" dirty="0" smtClean="0"/>
              <a:t>Üniversite Hastanelerinde</a:t>
            </a:r>
          </a:p>
          <a:p>
            <a:pPr lvl="0"/>
            <a:r>
              <a:rPr lang="tr-TR" sz="2800" dirty="0" smtClean="0"/>
              <a:t>Aile Hekimlerinde</a:t>
            </a:r>
          </a:p>
          <a:p>
            <a:pPr lvl="0"/>
            <a:r>
              <a:rPr lang="tr-TR" sz="2800" dirty="0" smtClean="0"/>
              <a:t>Aile ve Sosyal Politikalar Bakanlığına bağlı yataklı yataksız sağlık kurum ve kuruluşlarında ve Özel polikliniklerde iş imkanı bulabilmektedirler.Ayrıca Ebe Yardımcıları Özel Doğum Polikliniklerde ve Doğum Koçluğu Kliniklerde iş bulabilirler.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BAŞARI DURUMU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Okulumuz 2018-2019 Eğitim Öğretim Yılı içerisinde Üniversite Başarı sıralamasında </a:t>
            </a:r>
            <a:r>
              <a:rPr lang="tr-TR" b="1" dirty="0" smtClean="0">
                <a:solidFill>
                  <a:srgbClr val="FFC000"/>
                </a:solidFill>
              </a:rPr>
              <a:t>ilde %62 </a:t>
            </a:r>
            <a:r>
              <a:rPr lang="tr-TR" dirty="0" smtClean="0"/>
              <a:t>başarı oranına sahiptir.</a:t>
            </a:r>
          </a:p>
          <a:p>
            <a:endParaRPr lang="tr-TR" dirty="0" smtClean="0"/>
          </a:p>
          <a:p>
            <a:r>
              <a:rPr lang="tr-TR" dirty="0" smtClean="0"/>
              <a:t>2019 yılında 30 mezun öğrencimizin 14ü üniversiteye yerleşerek </a:t>
            </a:r>
            <a:r>
              <a:rPr lang="tr-TR" b="1" dirty="0" smtClean="0">
                <a:solidFill>
                  <a:srgbClr val="FFC000"/>
                </a:solidFill>
              </a:rPr>
              <a:t>İlçe Başarı Sıralamasında 1. </a:t>
            </a:r>
            <a:r>
              <a:rPr lang="tr-TR" b="1" dirty="0" err="1" smtClean="0">
                <a:solidFill>
                  <a:srgbClr val="FFC000"/>
                </a:solidFill>
              </a:rPr>
              <a:t>liğini</a:t>
            </a:r>
            <a:r>
              <a:rPr lang="tr-TR" b="1" dirty="0" smtClean="0">
                <a:solidFill>
                  <a:srgbClr val="FFC000"/>
                </a:solidFill>
              </a:rPr>
              <a:t> korumuştur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MEZUNİYET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>
                <a:solidFill>
                  <a:schemeClr val="tx1"/>
                </a:solidFill>
              </a:rPr>
              <a:t>Sağlık Yemini edilerek mezun olunur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CASPER\Desktop\zelal foto\IMG_84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781076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ÇEVRE TEMİZLİĞİ İLÇE PROJEMİZ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CASPER\Desktop\zelal foto\IMG_19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06608" y="822294"/>
            <a:ext cx="5073659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85728"/>
            <a:ext cx="7818120" cy="139903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SAVAŞTEPE HALKININ SAĞLIĞINI TARIYORUZ PROJEMİZ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CASPER\Desktop\zelal foto\IMG_8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3309105" cy="4572000"/>
          </a:xfrm>
          <a:prstGeom prst="rect">
            <a:avLst/>
          </a:prstGeom>
          <a:noFill/>
        </p:spPr>
      </p:pic>
      <p:pic>
        <p:nvPicPr>
          <p:cNvPr id="4099" name="Picture 3" descr="C:\Users\CASPER\Desktop\zelal foto\IMG_8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14488"/>
            <a:ext cx="4411461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SAVAŞTEPE PAZARYERİNDE HALK SAĞLIĞI TARAMAMIZ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CASPER\Desktop\zelal foto\IMG_846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600079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KIZILAY KAN BAĞIŞINA DESTEK KAMPANYAMIZ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CASPER\Downloads\IMG_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529255" y="1857364"/>
            <a:ext cx="608549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OKULUMUZ TADİLAT AŞAMASINDA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" name="3 İçerik Yer Tutucusu" descr="D:\songül ders arşiv\tıbbiyeli hikmet\okul sitesi foto\TANITIM\01164403_img_20170301_1621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C000"/>
                </a:solidFill>
              </a:rPr>
              <a:t>SPORTİF FAALİYETLER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sz="3600" dirty="0" smtClean="0">
                <a:solidFill>
                  <a:schemeClr val="tx1"/>
                </a:solidFill>
              </a:rPr>
              <a:t>Kız Voleybol Takımımız 2019 İlçe 2.si</a:t>
            </a:r>
            <a:endParaRPr lang="tr-TR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ASPER\Desktop\zelal foto\IMG_84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50085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100" dirty="0" smtClean="0">
                <a:solidFill>
                  <a:srgbClr val="FFC000"/>
                </a:solidFill>
              </a:rPr>
              <a:t>ÖĞRETMENLERİMİZİN SOSYOKÜLTÜREL FAALİYETLERİ</a:t>
            </a:r>
            <a:r>
              <a:rPr lang="tr-TR" sz="3600" dirty="0" smtClean="0"/>
              <a:t/>
            </a:r>
            <a:br>
              <a:rPr lang="tr-TR" sz="3600" dirty="0" smtClean="0"/>
            </a:br>
            <a:endParaRPr lang="tr-TR" sz="3600" dirty="0"/>
          </a:p>
        </p:txBody>
      </p:sp>
      <p:pic>
        <p:nvPicPr>
          <p:cNvPr id="5122" name="Picture 2" descr="C:\Users\CASPER\Desktop\zelal foto\IMG_93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976694" cy="4286280"/>
          </a:xfrm>
          <a:prstGeom prst="rect">
            <a:avLst/>
          </a:prstGeom>
          <a:noFill/>
        </p:spPr>
      </p:pic>
      <p:pic>
        <p:nvPicPr>
          <p:cNvPr id="5123" name="Picture 3" descr="C:\Users\CASPER\Desktop\zelal foto\IMG_27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665332" y="2335536"/>
            <a:ext cx="4572032" cy="390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58246" cy="1523674"/>
          </a:xfrm>
        </p:spPr>
        <p:txBody>
          <a:bodyPr>
            <a:noAutofit/>
          </a:bodyPr>
          <a:lstStyle/>
          <a:p>
            <a:r>
              <a:rPr lang="tr-TR" sz="2400" dirty="0" smtClean="0">
                <a:solidFill>
                  <a:srgbClr val="FFC000"/>
                </a:solidFill>
              </a:rPr>
              <a:t>MEZUN ÖĞRENCİMİZ</a:t>
            </a:r>
            <a:r>
              <a:rPr lang="tr-TR" sz="2400" dirty="0" smtClean="0"/>
              <a:t>:</a:t>
            </a:r>
            <a:r>
              <a:rPr lang="tr-TR" sz="2400" dirty="0" smtClean="0">
                <a:solidFill>
                  <a:schemeClr val="tx1"/>
                </a:solidFill>
              </a:rPr>
              <a:t>Melek ÖZTÜRK</a:t>
            </a:r>
            <a:br>
              <a:rPr lang="tr-TR" sz="2400" dirty="0" smtClean="0">
                <a:solidFill>
                  <a:schemeClr val="tx1"/>
                </a:solidFill>
              </a:rPr>
            </a:br>
            <a:r>
              <a:rPr lang="tr-TR" sz="2400" dirty="0" smtClean="0">
                <a:solidFill>
                  <a:srgbClr val="FFC000"/>
                </a:solidFill>
              </a:rPr>
              <a:t>Görevi</a:t>
            </a:r>
            <a:r>
              <a:rPr lang="tr-TR" sz="2400" dirty="0" smtClean="0">
                <a:solidFill>
                  <a:schemeClr val="tx1"/>
                </a:solidFill>
              </a:rPr>
              <a:t>: Hemşire/2019</a:t>
            </a: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>
                <a:solidFill>
                  <a:srgbClr val="FFC000"/>
                </a:solidFill>
              </a:rPr>
              <a:t>Görev Yeri</a:t>
            </a:r>
            <a:r>
              <a:rPr lang="tr-TR" sz="2400" dirty="0" smtClean="0"/>
              <a:t>: </a:t>
            </a:r>
            <a:r>
              <a:rPr lang="tr-TR" sz="2400" dirty="0" smtClean="0">
                <a:solidFill>
                  <a:schemeClr val="tx1"/>
                </a:solidFill>
              </a:rPr>
              <a:t>İstanbul Yedikule Göğüs Hastalıkları ve Göğüs Cerrahisi Eğitim ve Araştırma Hastanesi</a:t>
            </a:r>
            <a:endParaRPr lang="tr-TR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CASPER\Desktop\zelal foto\IMG_8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3286148" cy="4572000"/>
          </a:xfrm>
          <a:prstGeom prst="rect">
            <a:avLst/>
          </a:prstGeom>
          <a:noFill/>
        </p:spPr>
      </p:pic>
      <p:pic>
        <p:nvPicPr>
          <p:cNvPr id="4099" name="Picture 3" descr="C:\Users\CASPER\Desktop\zelal foto\IMG_8475.jpg"/>
          <p:cNvPicPr>
            <a:picLocks noChangeAspect="1" noChangeArrowheads="1"/>
          </p:cNvPicPr>
          <p:nvPr/>
        </p:nvPicPr>
        <p:blipFill>
          <a:blip r:embed="rId3" cstate="print"/>
          <a:srcRect t="9300" b="9300"/>
          <a:stretch>
            <a:fillRect/>
          </a:stretch>
        </p:blipFill>
        <p:spPr bwMode="auto">
          <a:xfrm>
            <a:off x="4786314" y="1785926"/>
            <a:ext cx="385765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Sağlık Alanında mesleğini icra eden tüm öğrencilerimize kolaylıklar diliyoruz.</a:t>
            </a:r>
          </a:p>
          <a:p>
            <a:endParaRPr lang="tr-TR" dirty="0" smtClean="0"/>
          </a:p>
          <a:p>
            <a:r>
              <a:rPr lang="tr-TR" dirty="0" smtClean="0"/>
              <a:t>Sağlık üniformasını gururla giyecek ve meslek hayatı boyunca halkımıza sağlık çalışanı olarak hizmet etmeye gönüllü tüm öğrencilerimizi okulumuza bekliyoruz.</a:t>
            </a: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  <a:buNone/>
            </a:pPr>
            <a:r>
              <a:rPr lang="tr-TR" sz="2700" b="1" dirty="0" smtClean="0">
                <a:latin typeface="Algerian" pitchFamily="82" charset="0"/>
              </a:rPr>
              <a:t>HERKESİN GÖNLÜNDEKİ LİSEYE GİTMESİ</a:t>
            </a:r>
          </a:p>
          <a:p>
            <a:pPr algn="ctr">
              <a:lnSpc>
                <a:spcPct val="160000"/>
              </a:lnSpc>
              <a:buNone/>
            </a:pPr>
            <a:r>
              <a:rPr lang="tr-TR" sz="2700" b="1" dirty="0" smtClean="0">
                <a:latin typeface="Algerian" pitchFamily="82" charset="0"/>
              </a:rPr>
              <a:t> </a:t>
            </a:r>
            <a:r>
              <a:rPr lang="tr-TR" sz="2700" b="1" smtClean="0">
                <a:latin typeface="Algerian" pitchFamily="82" charset="0"/>
              </a:rPr>
              <a:t>DİLEĞİYLE </a:t>
            </a:r>
            <a:endParaRPr lang="tr-TR" sz="2700" b="1" smtClean="0">
              <a:latin typeface="Algerian" pitchFamily="82" charset="0"/>
            </a:endParaRPr>
          </a:p>
          <a:p>
            <a:pPr algn="ctr">
              <a:lnSpc>
                <a:spcPct val="160000"/>
              </a:lnSpc>
              <a:buNone/>
            </a:pPr>
            <a:endParaRPr lang="tr-TR" dirty="0" smtClean="0"/>
          </a:p>
          <a:p>
            <a:pPr algn="r"/>
            <a:r>
              <a:rPr lang="tr-TR" sz="2800" b="1" dirty="0" smtClean="0"/>
              <a:t>Savaştepe </a:t>
            </a:r>
            <a:r>
              <a:rPr lang="tr-TR" sz="2800" b="1" dirty="0" err="1" smtClean="0"/>
              <a:t>Tıbbıyeli</a:t>
            </a:r>
            <a:r>
              <a:rPr lang="tr-TR" sz="2800" b="1" dirty="0" smtClean="0"/>
              <a:t> Hikmet Mesleki ve Teknik Anadolu Lisesi</a:t>
            </a:r>
            <a:endParaRPr lang="tr-TR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GEÇİCİ OLARAK NEFKAL BİNASINDAYIZ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35380" y="1882775"/>
            <a:ext cx="70799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KADROMUZ</a:t>
            </a:r>
            <a:endParaRPr lang="tr-TR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CASPER\Desktop\zelal foto\IMG_27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9314" y="404810"/>
            <a:ext cx="5191124" cy="7000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OKULUMUZA KAYIT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Okulumuz Sınavsız ve Adrese dayalı olarak alım yapmakta fakat kontenjan sınırı 40 tır. Bu nedenle İlköğretim Başarı Puanınız tercihlerinizde önemli olacaktır.</a:t>
            </a:r>
            <a:endParaRPr lang="tr-TR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u="sng" dirty="0" smtClean="0"/>
              <a:t/>
            </a:r>
            <a:br>
              <a:rPr lang="tr-TR" b="1" u="sng" dirty="0" smtClean="0"/>
            </a:br>
            <a:r>
              <a:rPr lang="tr-TR" b="1" u="sng" dirty="0" smtClean="0">
                <a:solidFill>
                  <a:srgbClr val="FFC000"/>
                </a:solidFill>
              </a:rPr>
              <a:t> DALLARIMIZ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Hemşire Yardımcılığı</a:t>
            </a:r>
          </a:p>
          <a:p>
            <a:r>
              <a:rPr lang="tr-TR" dirty="0" smtClean="0"/>
              <a:t>Ebe Yardımcılığı</a:t>
            </a:r>
          </a:p>
          <a:p>
            <a:r>
              <a:rPr lang="tr-TR" dirty="0" smtClean="0"/>
              <a:t>Sağlık Bakım Teknisyenliği</a:t>
            </a:r>
          </a:p>
          <a:p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sz="2400" b="1" u="sng" dirty="0" smtClean="0">
                <a:latin typeface="Arial Black" pitchFamily="34" charset="0"/>
              </a:rPr>
              <a:t>10.sınıf dönem sonunda not ortalamasına göre ‘Dal Seçimi’ yapılmaktadır.</a:t>
            </a:r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57158" y="290732"/>
            <a:ext cx="1588872" cy="3017520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LİSEDEN MEZUN OLUNCA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357158" y="3427124"/>
            <a:ext cx="1588872" cy="3017520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ÜNİVERSİTEDEN MEZUN OLUNCA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Hemşire yardımcısı</a:t>
            </a:r>
          </a:p>
          <a:p>
            <a:r>
              <a:rPr lang="tr-TR" sz="3600" b="1" dirty="0" smtClean="0"/>
              <a:t>Ebe yardımcısı</a:t>
            </a:r>
          </a:p>
          <a:p>
            <a:r>
              <a:rPr lang="tr-TR" sz="3600" b="1" dirty="0" smtClean="0"/>
              <a:t>Sağlık Bakım Elemanı</a:t>
            </a:r>
            <a:endParaRPr lang="tr-TR" sz="36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/>
              <a:t>Hemşire</a:t>
            </a:r>
          </a:p>
          <a:p>
            <a:r>
              <a:rPr lang="tr-TR" sz="3600" b="1" dirty="0" smtClean="0"/>
              <a:t>Ebe</a:t>
            </a:r>
          </a:p>
          <a:p>
            <a:r>
              <a:rPr lang="tr-TR" sz="3600" b="1" dirty="0" smtClean="0"/>
              <a:t>Sağlık Bakım Teknisyeni</a:t>
            </a:r>
            <a:endParaRPr lang="tr-TR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u="sng" dirty="0" smtClean="0"/>
              <a:t/>
            </a:r>
            <a:br>
              <a:rPr lang="tr-TR" b="1" u="sng" dirty="0" smtClean="0"/>
            </a:br>
            <a:r>
              <a:rPr lang="tr-TR" b="1" u="sng" dirty="0" smtClean="0">
                <a:solidFill>
                  <a:srgbClr val="FFC000"/>
                </a:solidFill>
              </a:rPr>
              <a:t>BÖLÜMLERİN EĞİTİM SÜRESİ VE İÇERİĞİ NEDİR?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286000"/>
            <a:ext cx="8229600" cy="4572000"/>
          </a:xfrm>
        </p:spPr>
        <p:txBody>
          <a:bodyPr/>
          <a:lstStyle/>
          <a:p>
            <a:r>
              <a:rPr lang="tr-TR" dirty="0" smtClean="0"/>
              <a:t>Eğitim süresi </a:t>
            </a:r>
            <a:r>
              <a:rPr lang="tr-TR" dirty="0" smtClean="0">
                <a:solidFill>
                  <a:srgbClr val="FFFF00"/>
                </a:solidFill>
              </a:rPr>
              <a:t>4yıldır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Eğitim sürecinde genel kültür ve meslek dersleri verilmektedir.Meslek derslerinin teorik ve uygulamalı eğitimine okulumuzun dersliklerinde yer verilmekle birlikte 12.sınıflarda meslek derslerinin </a:t>
            </a:r>
            <a:r>
              <a:rPr lang="tr-TR" dirty="0" smtClean="0">
                <a:solidFill>
                  <a:srgbClr val="FFFF00"/>
                </a:solidFill>
              </a:rPr>
              <a:t>staj </a:t>
            </a:r>
            <a:r>
              <a:rPr lang="tr-TR" dirty="0" smtClean="0"/>
              <a:t>uygulaması hastanelerde yapılmaktadır.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STAJDA ÖĞRENCİLERİMİZ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CASPER\Desktop\zelal foto\IMG_84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3571900" cy="4572000"/>
          </a:xfrm>
          <a:prstGeom prst="rect">
            <a:avLst/>
          </a:prstGeom>
          <a:noFill/>
        </p:spPr>
      </p:pic>
      <p:pic>
        <p:nvPicPr>
          <p:cNvPr id="3075" name="Picture 3" descr="C:\Users\CASPER\Desktop\zelal foto\62b2c0f9-2073-4e23-a126-160ea8a98f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14488"/>
            <a:ext cx="407196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199</TotalTime>
  <Words>406</Words>
  <Application>Microsoft Office PowerPoint</Application>
  <PresentationFormat>Ekran Gösterisi (4:3)</PresentationFormat>
  <Paragraphs>96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Canlı</vt:lpstr>
      <vt:lpstr>SAVAŞTEPE TIBBIYELİ HİKMET MESLEKİ VE TEKNİK ANADOLU LİSESİ</vt:lpstr>
      <vt:lpstr>OKULUMUZ TADİLAT AŞAMASINDA</vt:lpstr>
      <vt:lpstr>GEÇİCİ OLARAK NEFKAL BİNASINDAYIZ</vt:lpstr>
      <vt:lpstr>KADROMUZ</vt:lpstr>
      <vt:lpstr>OKULUMUZA KAYIT</vt:lpstr>
      <vt:lpstr>  DALLARIMIZ</vt:lpstr>
      <vt:lpstr>Slayt 7</vt:lpstr>
      <vt:lpstr> BÖLÜMLERİN EĞİTİM SÜRESİ VE İÇERİĞİ NEDİR? </vt:lpstr>
      <vt:lpstr>STAJDA ÖĞRENCİLERİMİZ</vt:lpstr>
      <vt:lpstr> LİSANS VE ÖNLİSANS OLANAKLARI NELERDİR? </vt:lpstr>
      <vt:lpstr>EK PUANLARI İLE YERLEŞEBİLECEKLERİ  ÖN LİSANS PROGRAMLARI /15-30puan arası ek puan</vt:lpstr>
      <vt:lpstr>Slayt 12</vt:lpstr>
      <vt:lpstr> ÇALIŞMA ALANLARI VE İŞ BULMA İMKANLARI </vt:lpstr>
      <vt:lpstr>BAŞARI DURUMU</vt:lpstr>
      <vt:lpstr>MEZUNİYET Sağlık Yemini edilerek mezun olunur</vt:lpstr>
      <vt:lpstr>ÇEVRE TEMİZLİĞİ İLÇE PROJEMİZ</vt:lpstr>
      <vt:lpstr>SAVAŞTEPE HALKININ SAĞLIĞINI TARIYORUZ PROJEMİZ</vt:lpstr>
      <vt:lpstr>SAVAŞTEPE PAZARYERİNDE HALK SAĞLIĞI TARAMAMIZ</vt:lpstr>
      <vt:lpstr>KIZILAY KAN BAĞIŞINA DESTEK KAMPANYAMIZ</vt:lpstr>
      <vt:lpstr>SPORTİF FAALİYETLER Kız Voleybol Takımımız 2019 İlçe 2.si</vt:lpstr>
      <vt:lpstr> ÖĞRETMENLERİMİZİN SOSYOKÜLTÜREL FAALİYETLERİ </vt:lpstr>
      <vt:lpstr>MEZUN ÖĞRENCİMİZ:Melek ÖZTÜRK Görevi: Hemşire/2019 Görev Yeri: İstanbul Yedikule Göğüs Hastalıkları ve Göğüs Cerrahisi Eğitim ve Araştırma Hastanesi</vt:lpstr>
      <vt:lpstr>Slayt 23</vt:lpstr>
      <vt:lpstr>Slayt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SAVAŞTEPE TIBBIYELİ HİKMET MESLEKİ VE TEKNİK ANADOLU LİSESİ</dc:title>
  <dc:creator>CASPER</dc:creator>
  <cp:lastModifiedBy>CASPER</cp:lastModifiedBy>
  <cp:revision>23</cp:revision>
  <dcterms:created xsi:type="dcterms:W3CDTF">2020-05-20T12:12:35Z</dcterms:created>
  <dcterms:modified xsi:type="dcterms:W3CDTF">2020-05-20T18:31:31Z</dcterms:modified>
</cp:coreProperties>
</file>